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80" r:id="rId5"/>
    <p:sldId id="261" r:id="rId6"/>
    <p:sldId id="257" r:id="rId7"/>
    <p:sldId id="276" r:id="rId8"/>
    <p:sldId id="263" r:id="rId9"/>
    <p:sldId id="264" r:id="rId10"/>
    <p:sldId id="268" r:id="rId11"/>
    <p:sldId id="266" r:id="rId12"/>
    <p:sldId id="262" r:id="rId13"/>
    <p:sldId id="265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4" autoAdjust="0"/>
    <p:restoredTop sz="94660"/>
  </p:normalViewPr>
  <p:slideViewPr>
    <p:cSldViewPr>
      <p:cViewPr>
        <p:scale>
          <a:sx n="90" d="100"/>
          <a:sy n="90" d="100"/>
        </p:scale>
        <p:origin x="-99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2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8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7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7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7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4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9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1488-00AD-46C8-95BD-9A233669EDC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9460-AD67-4460-87B4-E0E4565F5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Surgery –</a:t>
            </a:r>
            <a:br>
              <a:rPr lang="en-GB" dirty="0" smtClean="0"/>
            </a:br>
            <a:r>
              <a:rPr lang="en-GB" dirty="0" smtClean="0"/>
              <a:t>Journey to Demand-led Access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</a:t>
            </a:r>
            <a:r>
              <a:rPr lang="en-GB" dirty="0"/>
              <a:t>L</a:t>
            </a:r>
            <a:r>
              <a:rPr lang="en-GB" dirty="0" smtClean="0"/>
              <a:t>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deliver Demand-led access successfully, the full patient demand needs to be understood and the service adapted to meet it</a:t>
            </a:r>
          </a:p>
          <a:p>
            <a:r>
              <a:rPr lang="en-GB" dirty="0" smtClean="0"/>
              <a:t>Patient demand for each day and each week can be reliably predicted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8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smtClean="0"/>
              <a:t>A</a:t>
            </a:r>
            <a:r>
              <a:rPr lang="en-GB" sz="2600" dirty="0" smtClean="0"/>
              <a:t>t start of project we projected to receive 570 patient contacts per week +/- 15% </a:t>
            </a:r>
            <a:r>
              <a:rPr lang="en-GB" sz="2600" dirty="0" smtClean="0"/>
              <a:t>tolerance. </a:t>
            </a:r>
            <a:endParaRPr lang="en-GB" sz="2600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6551"/>
            <a:ext cx="7128792" cy="370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383483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+15%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457467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-15%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4195" y="4207990"/>
            <a:ext cx="225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Projected demand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75756" y="492124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75856" y="2875002"/>
            <a:ext cx="309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/>
              <a:t>Demand since </a:t>
            </a:r>
            <a:r>
              <a:rPr lang="en-GB" u="sng" dirty="0" err="1"/>
              <a:t>askmyGP</a:t>
            </a:r>
            <a:r>
              <a:rPr lang="en-GB" u="sng" dirty="0"/>
              <a:t> launch</a:t>
            </a:r>
          </a:p>
        </p:txBody>
      </p:sp>
    </p:spTree>
    <p:extLst>
      <p:ext uri="{BB962C8B-B14F-4D97-AF65-F5344CB8AC3E}">
        <p14:creationId xmlns:p14="http://schemas.microsoft.com/office/powerpoint/2010/main" val="14602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level of demand varies per day of the week and does so </a:t>
            </a:r>
            <a:r>
              <a:rPr lang="en-GB" sz="2800" dirty="0" smtClean="0"/>
              <a:t>predictably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Once demand is understood, the service can be adapted accordingly</a:t>
            </a:r>
            <a:endParaRPr lang="en-GB" sz="2800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94327"/>
              </p:ext>
            </p:extLst>
          </p:nvPr>
        </p:nvGraphicFramePr>
        <p:xfrm>
          <a:off x="1475656" y="2780928"/>
          <a:ext cx="6144344" cy="254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160240"/>
                <a:gridCol w="2543944"/>
              </a:tblGrid>
              <a:tr h="3802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Predicted demand distribution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Actual demand distribution Feb</a:t>
                      </a:r>
                      <a:r>
                        <a:rPr lang="en-GB" baseline="0" dirty="0" smtClean="0"/>
                        <a:t> 18</a:t>
                      </a:r>
                      <a:endParaRPr lang="en-GB" dirty="0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28.2%</a:t>
                      </a:r>
                      <a:endParaRPr lang="en-GB" dirty="0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20.2%</a:t>
                      </a:r>
                      <a:endParaRPr lang="en-GB" dirty="0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17.3%</a:t>
                      </a:r>
                      <a:endParaRPr lang="en-GB" dirty="0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15.3%</a:t>
                      </a:r>
                      <a:endParaRPr lang="en-GB" dirty="0"/>
                    </a:p>
                  </a:txBody>
                  <a:tcPr/>
                </a:tc>
              </a:tr>
              <a:tr h="380212"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Senior clinical triage of each patient request allows them to be managed efficiently and effectively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The majority of patient requests don’t require a face to face appointment</a:t>
            </a:r>
            <a:endParaRPr lang="en-GB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3" y="2564904"/>
            <a:ext cx="772232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259632" y="414908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43808" y="25649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‘Resolve rate’ since </a:t>
            </a:r>
            <a:r>
              <a:rPr lang="en-GB" u="sng" dirty="0" err="1" smtClean="0"/>
              <a:t>askmyGP</a:t>
            </a:r>
            <a:r>
              <a:rPr lang="en-GB" u="sng" dirty="0" smtClean="0"/>
              <a:t> launch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370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 requests can be managed quickly allowing delivery of an efficient service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1" y="2996952"/>
            <a:ext cx="8479342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131840" y="432910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41211" y="31003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Response time since </a:t>
            </a:r>
            <a:r>
              <a:rPr lang="en-GB" u="sng" dirty="0" err="1" smtClean="0"/>
              <a:t>askmyGP</a:t>
            </a:r>
            <a:r>
              <a:rPr lang="en-GB" u="sng" dirty="0" smtClean="0"/>
              <a:t> launch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343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 requests can be managed quickly allowing delivery of an efficient service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852936"/>
            <a:ext cx="607695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563888" y="508518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563888" y="2925186"/>
            <a:ext cx="3301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/>
              <a:t>Waiting time for GP appointment</a:t>
            </a:r>
          </a:p>
          <a:p>
            <a:r>
              <a:rPr lang="en-GB" u="sng" dirty="0" smtClean="0"/>
              <a:t>since </a:t>
            </a:r>
            <a:r>
              <a:rPr lang="en-GB" u="sng" dirty="0" err="1"/>
              <a:t>askmyGP</a:t>
            </a:r>
            <a:r>
              <a:rPr lang="en-GB" u="sng" dirty="0"/>
              <a:t> launch</a:t>
            </a:r>
          </a:p>
        </p:txBody>
      </p:sp>
    </p:spTree>
    <p:extLst>
      <p:ext uri="{BB962C8B-B14F-4D97-AF65-F5344CB8AC3E}">
        <p14:creationId xmlns:p14="http://schemas.microsoft.com/office/powerpoint/2010/main" val="11514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Secure online </a:t>
            </a:r>
            <a:r>
              <a:rPr lang="en-GB" sz="2800" dirty="0" smtClean="0"/>
              <a:t>communication </a:t>
            </a:r>
            <a:r>
              <a:rPr lang="en-GB" sz="2800" dirty="0" smtClean="0"/>
              <a:t>improves efficiency and is convenient for patients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2348880"/>
            <a:ext cx="7893334" cy="4318044"/>
            <a:chOff x="539552" y="2348880"/>
            <a:chExt cx="7893334" cy="4318044"/>
          </a:xfrm>
        </p:grpSpPr>
        <p:pic>
          <p:nvPicPr>
            <p:cNvPr id="1026" name="Picture 2" descr="\\oadbycentral\thompsonc$\desktop\askmyGP screensho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348880"/>
              <a:ext cx="7893334" cy="431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9552" y="3962913"/>
              <a:ext cx="1152128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8453" y="3962913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3962913"/>
              <a:ext cx="1296144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4595" y="3960506"/>
              <a:ext cx="10081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01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Online communication is not just for the young</a:t>
            </a:r>
            <a:r>
              <a:rPr lang="en-GB" sz="2800" dirty="0" smtClean="0"/>
              <a:t>!</a:t>
            </a:r>
          </a:p>
          <a:p>
            <a:r>
              <a:rPr lang="en-GB" sz="2800" dirty="0" smtClean="0"/>
              <a:t>Parents / carers can also log requests</a:t>
            </a:r>
            <a:endParaRPr lang="en-GB" sz="2800" dirty="0"/>
          </a:p>
        </p:txBody>
      </p:sp>
      <p:pic>
        <p:nvPicPr>
          <p:cNvPr id="2050" name="Picture 2" descr="C:\Users\thompsonc\AppData\Local\Microsoft\Windows\Temporary Internet Files\Content.IE5\VKE56H4T\askmyGP 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429000"/>
            <a:ext cx="83705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9249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Patient contacts for </a:t>
            </a:r>
            <a:r>
              <a:rPr lang="en-GB" u="sng" dirty="0" err="1" smtClean="0"/>
              <a:t>askmyGP</a:t>
            </a:r>
            <a:r>
              <a:rPr lang="en-GB" u="sng" dirty="0" smtClean="0"/>
              <a:t> 4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Feb – 4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March 2018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2094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For Central Surgery patients</a:t>
            </a:r>
          </a:p>
          <a:p>
            <a:pPr lvl="1"/>
            <a:r>
              <a:rPr lang="en-GB" dirty="0" smtClean="0"/>
              <a:t>Significant improvement in patient access</a:t>
            </a:r>
          </a:p>
          <a:p>
            <a:pPr lvl="1"/>
            <a:r>
              <a:rPr lang="en-GB" dirty="0" smtClean="0"/>
              <a:t>Increased patient satisfaction, evidenced by feedback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/>
              <a:t>For wider health community</a:t>
            </a:r>
          </a:p>
          <a:p>
            <a:pPr lvl="1"/>
            <a:r>
              <a:rPr lang="en-GB" dirty="0"/>
              <a:t>Significant reduction in In-Hours Walk In Centre </a:t>
            </a:r>
            <a:r>
              <a:rPr lang="en-GB" dirty="0" smtClean="0"/>
              <a:t>usage and reduction in Out of Hours Walk In Centre usage</a:t>
            </a:r>
            <a:endParaRPr lang="en-GB" dirty="0" smtClean="0"/>
          </a:p>
          <a:p>
            <a:pPr lvl="1"/>
            <a:r>
              <a:rPr lang="en-GB" dirty="0" smtClean="0"/>
              <a:t>Modest reduction in In-Hours A&amp;E usage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Demand Led Access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9" y="1530178"/>
            <a:ext cx="51530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2141"/>
            <a:ext cx="5324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07568"/>
            <a:ext cx="52292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8012"/>
            <a:ext cx="51530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54228"/>
            <a:ext cx="53244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Central Surgery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0"/>
            <a:ext cx="7920880" cy="41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9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Demand Led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wider health community</a:t>
            </a:r>
          </a:p>
          <a:p>
            <a:pPr lvl="1"/>
            <a:r>
              <a:rPr lang="en-GB" dirty="0" smtClean="0"/>
              <a:t>Significant reduction in In-Hours Walk In Centre Attendance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184576" cy="34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Demand Led Access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Reduction in A&amp;E and WIC usage exceeds local trend</a:t>
            </a:r>
            <a:endParaRPr lang="en-GB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081988"/>
              </p:ext>
            </p:extLst>
          </p:nvPr>
        </p:nvGraphicFramePr>
        <p:xfrm>
          <a:off x="539552" y="2276872"/>
          <a:ext cx="814678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769"/>
                <a:gridCol w="1083958"/>
                <a:gridCol w="1166105"/>
                <a:gridCol w="910526"/>
                <a:gridCol w="1118186"/>
                <a:gridCol w="1198056"/>
                <a:gridCol w="1118186"/>
              </a:tblGrid>
              <a:tr h="5559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522" marR="9952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Central</a:t>
                      </a:r>
                      <a:r>
                        <a:rPr lang="en-GB" baseline="0" dirty="0" smtClean="0"/>
                        <a:t> Surgery</a:t>
                      </a:r>
                      <a:endParaRPr lang="en-GB" dirty="0"/>
                    </a:p>
                  </a:txBody>
                  <a:tcPr marL="99522" marR="9952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O&amp;W</a:t>
                      </a:r>
                      <a:r>
                        <a:rPr lang="en-GB" baseline="0" dirty="0" smtClean="0"/>
                        <a:t> Locality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(minus Central)</a:t>
                      </a:r>
                      <a:endParaRPr lang="en-GB" dirty="0" smtClean="0"/>
                    </a:p>
                  </a:txBody>
                  <a:tcPr marL="99522" marR="9952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30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</a:t>
                      </a:r>
                      <a:r>
                        <a:rPr lang="en-GB" sz="1600" baseline="0" dirty="0" smtClean="0"/>
                        <a:t> – Jan 16/17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Nov</a:t>
                      </a:r>
                      <a:r>
                        <a:rPr lang="en-GB" sz="1600" baseline="0" dirty="0" smtClean="0"/>
                        <a:t> – Jan 17/18</a:t>
                      </a:r>
                      <a:endParaRPr lang="en-GB" sz="1600" dirty="0" smtClean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Change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</a:t>
                      </a:r>
                      <a:r>
                        <a:rPr lang="en-GB" sz="1600" baseline="0" dirty="0" smtClean="0"/>
                        <a:t> – Jan 16/17</a:t>
                      </a:r>
                      <a:endParaRPr lang="en-GB" sz="1600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Nov</a:t>
                      </a:r>
                      <a:r>
                        <a:rPr lang="en-GB" sz="1600" baseline="0" dirty="0" smtClean="0"/>
                        <a:t> – Jan 17/18</a:t>
                      </a:r>
                      <a:endParaRPr lang="en-GB" sz="1600" dirty="0" smtClean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Change</a:t>
                      </a:r>
                    </a:p>
                  </a:txBody>
                  <a:tcPr marL="99522" marR="99522"/>
                </a:tc>
              </a:tr>
              <a:tr h="794252">
                <a:tc>
                  <a:txBody>
                    <a:bodyPr/>
                    <a:lstStyle/>
                    <a:p>
                      <a:r>
                        <a:rPr lang="en-GB" dirty="0" smtClean="0"/>
                        <a:t>In Hours </a:t>
                      </a:r>
                    </a:p>
                    <a:p>
                      <a:r>
                        <a:rPr lang="en-GB" dirty="0" err="1" smtClean="0"/>
                        <a:t>Oadby</a:t>
                      </a:r>
                      <a:r>
                        <a:rPr lang="en-GB" dirty="0" smtClean="0"/>
                        <a:t> Walk-In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337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233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-30.9%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1915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1629</a:t>
                      </a:r>
                    </a:p>
                    <a:p>
                      <a:pPr algn="ctr"/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-14.9%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marL="99522" marR="99522"/>
                </a:tc>
              </a:tr>
              <a:tr h="555976">
                <a:tc>
                  <a:txBody>
                    <a:bodyPr/>
                    <a:lstStyle/>
                    <a:p>
                      <a:r>
                        <a:rPr lang="en-GB" dirty="0" smtClean="0"/>
                        <a:t>Out of Hours </a:t>
                      </a:r>
                    </a:p>
                    <a:p>
                      <a:r>
                        <a:rPr lang="en-GB" dirty="0" err="1" smtClean="0"/>
                        <a:t>Oadby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Walk-In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322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309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-4%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1677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1614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-3.8%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marL="99522" marR="99522"/>
                </a:tc>
              </a:tr>
              <a:tr h="555976">
                <a:tc>
                  <a:txBody>
                    <a:bodyPr/>
                    <a:lstStyle/>
                    <a:p>
                      <a:r>
                        <a:rPr lang="en-GB" dirty="0" smtClean="0"/>
                        <a:t>In Hours </a:t>
                      </a:r>
                    </a:p>
                    <a:p>
                      <a:r>
                        <a:rPr lang="en-GB" dirty="0" smtClean="0"/>
                        <a:t>A&amp;E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310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298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-3.9%</a:t>
                      </a:r>
                    </a:p>
                    <a:p>
                      <a:pPr algn="ctr"/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1955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1956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+0.1%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marL="99522" marR="99522"/>
                </a:tc>
              </a:tr>
              <a:tr h="555976">
                <a:tc>
                  <a:txBody>
                    <a:bodyPr/>
                    <a:lstStyle/>
                    <a:p>
                      <a:r>
                        <a:rPr lang="en-GB" dirty="0" smtClean="0"/>
                        <a:t>Out of Hours A&amp;E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349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373</a:t>
                      </a: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+6.9%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2198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2294</a:t>
                      </a:r>
                      <a:endParaRPr lang="en-GB" dirty="0"/>
                    </a:p>
                  </a:txBody>
                  <a:tcPr marL="99522" marR="995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+4.4%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marL="99522" marR="995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Demand Led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‘I </a:t>
            </a:r>
            <a:r>
              <a:rPr lang="en-GB" sz="2000" dirty="0"/>
              <a:t>can honestly say, in my 20-odd year career in NHS Informatics, I have never been so impressed by the transformation delivered by an IT-lead intervention in any GP practice, and I have visited hundreds over the years. 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 </a:t>
            </a:r>
            <a:r>
              <a:rPr lang="en-GB" sz="2000" dirty="0"/>
              <a:t>am in no doubt that this has happened because of the whole-team approach to transformation taken by the practice, which is a credit to the leadership shown and participation of everyone at the surgery.  </a:t>
            </a:r>
          </a:p>
          <a:p>
            <a:pPr marL="0" indent="0">
              <a:buNone/>
            </a:pPr>
            <a:r>
              <a:rPr lang="en-GB" sz="2000" dirty="0" smtClean="0"/>
              <a:t>Not </a:t>
            </a:r>
            <a:r>
              <a:rPr lang="en-GB" sz="2000" dirty="0"/>
              <a:t>only do I think this is an exemplar of good practice in the local area, I firmly believe that what you are doing is significant on a national scale as a demonstration of how general practice can respond to the challenge of ever-increasing demand on services</a:t>
            </a:r>
            <a:r>
              <a:rPr lang="en-GB" sz="2000" dirty="0" smtClean="0"/>
              <a:t>.’</a:t>
            </a:r>
          </a:p>
          <a:p>
            <a:pPr marL="0" indent="0" algn="r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					Alan Oliver</a:t>
            </a:r>
          </a:p>
          <a:p>
            <a:pPr marL="0" indent="0">
              <a:buNone/>
            </a:pPr>
            <a:r>
              <a:rPr lang="en-GB" sz="2000" dirty="0" smtClean="0"/>
              <a:t>						Project Manager HIS </a:t>
            </a:r>
          </a:p>
          <a:p>
            <a:pPr marL="0" indent="0">
              <a:buNone/>
            </a:pPr>
            <a:r>
              <a:rPr lang="en-GB" sz="2000" dirty="0" smtClean="0"/>
              <a:t>						for Online Consultations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1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Learning Points for O&amp;W Acute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Services need to fully understand total patient demand and adapt </a:t>
            </a:r>
            <a:r>
              <a:rPr lang="en-GB" sz="2400" dirty="0" smtClean="0"/>
              <a:t>their clinical supply </a:t>
            </a:r>
            <a:r>
              <a:rPr lang="en-GB" sz="2400" dirty="0" smtClean="0"/>
              <a:t>to meet it</a:t>
            </a:r>
          </a:p>
          <a:p>
            <a:r>
              <a:rPr lang="en-GB" sz="2400" dirty="0"/>
              <a:t>Experienced clinician triage reduces unnecessary face to face </a:t>
            </a:r>
            <a:r>
              <a:rPr lang="en-GB" sz="2400" dirty="0" smtClean="0"/>
              <a:t>appointments</a:t>
            </a:r>
          </a:p>
          <a:p>
            <a:r>
              <a:rPr lang="en-GB" sz="2400" dirty="0" smtClean="0"/>
              <a:t>Quick, efficient management of patient need is key to improving </a:t>
            </a:r>
            <a:r>
              <a:rPr lang="en-GB" sz="2400" dirty="0" smtClean="0"/>
              <a:t>access. One way in helps ease patient confusion</a:t>
            </a:r>
            <a:endParaRPr lang="en-GB" sz="2400" dirty="0" smtClean="0"/>
          </a:p>
          <a:p>
            <a:r>
              <a:rPr lang="en-GB" sz="2400" dirty="0" smtClean="0"/>
              <a:t>Improving GP access reduces pressure on urgent care and A&amp;E services </a:t>
            </a:r>
          </a:p>
          <a:p>
            <a:pPr lvl="1"/>
            <a:r>
              <a:rPr lang="en-GB" sz="2200" dirty="0"/>
              <a:t>‘Path of least resistance’ </a:t>
            </a:r>
            <a:endParaRPr lang="en-GB" sz="2200" dirty="0" smtClean="0"/>
          </a:p>
          <a:p>
            <a:r>
              <a:rPr lang="en-GB" sz="2400" dirty="0" smtClean="0"/>
              <a:t>In-hours Walk in Centre usage is reducing across the O&amp;W Locality</a:t>
            </a:r>
          </a:p>
          <a:p>
            <a:pPr lvl="1"/>
            <a:r>
              <a:rPr lang="en-GB" sz="2200" dirty="0" smtClean="0"/>
              <a:t>Reducing evidence of the need for </a:t>
            </a:r>
            <a:r>
              <a:rPr lang="en-GB" sz="2200" dirty="0" err="1" smtClean="0"/>
              <a:t>Oadby</a:t>
            </a:r>
            <a:r>
              <a:rPr lang="en-GB" sz="2200" dirty="0" smtClean="0"/>
              <a:t> WIC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135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8700 patients</a:t>
            </a:r>
          </a:p>
          <a:p>
            <a:r>
              <a:rPr lang="en-GB" sz="2400" dirty="0" smtClean="0"/>
              <a:t>6 GP </a:t>
            </a:r>
            <a:r>
              <a:rPr lang="en-GB" sz="2400" dirty="0" smtClean="0"/>
              <a:t>Partners, 4.1 WTE</a:t>
            </a:r>
            <a:endParaRPr lang="en-GB" sz="2400" dirty="0" smtClean="0"/>
          </a:p>
          <a:p>
            <a:r>
              <a:rPr lang="en-GB" sz="2400" dirty="0" smtClean="0"/>
              <a:t>Support clinical team</a:t>
            </a:r>
          </a:p>
          <a:p>
            <a:pPr lvl="1"/>
            <a:r>
              <a:rPr lang="en-GB" sz="2000" dirty="0" smtClean="0"/>
              <a:t>1 salaried GP, 1 ANP, 1 paramedic, 1 pharmacist, 2 </a:t>
            </a:r>
            <a:r>
              <a:rPr lang="en-GB" sz="2000" dirty="0" smtClean="0"/>
              <a:t>nurses</a:t>
            </a:r>
            <a:endParaRPr lang="en-GB" sz="2000" dirty="0" smtClean="0"/>
          </a:p>
          <a:p>
            <a:endParaRPr lang="en-GB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79712" y="3379097"/>
            <a:ext cx="4824536" cy="3174558"/>
            <a:chOff x="1979712" y="3379097"/>
            <a:chExt cx="4824536" cy="3174558"/>
          </a:xfrm>
        </p:grpSpPr>
        <p:pic>
          <p:nvPicPr>
            <p:cNvPr id="3074" name="Picture 2" descr="C:\Users\thompsonc\AppData\Local\Microsoft\Windows\Temporary Internet Files\Content.IE5\VKE56H4T\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379097"/>
              <a:ext cx="4824536" cy="3174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4067944" y="5463004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635896" y="5543396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02061" y="5379635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Central Surgery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531" y="5463004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Oadby</a:t>
              </a:r>
              <a:r>
                <a:rPr lang="en-GB" sz="1400" dirty="0" smtClean="0"/>
                <a:t> WIC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47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Central Surgery our mission is to provide excellent, compassionate, personalised NHS care for our community</a:t>
            </a:r>
          </a:p>
          <a:p>
            <a:endParaRPr lang="en-GB" dirty="0" smtClean="0"/>
          </a:p>
          <a:p>
            <a:r>
              <a:rPr lang="en-GB" dirty="0" smtClean="0"/>
              <a:t>We also believe that General Practice delivers the highest quality Primary Care for our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access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GP and minor illness clinician appointments offered each day. Booked by reception or online</a:t>
            </a:r>
          </a:p>
          <a:p>
            <a:pPr lvl="1"/>
            <a:r>
              <a:rPr lang="en-GB" dirty="0" smtClean="0"/>
              <a:t>GP </a:t>
            </a:r>
            <a:r>
              <a:rPr lang="en-GB" dirty="0" err="1" smtClean="0"/>
              <a:t>appts</a:t>
            </a:r>
            <a:r>
              <a:rPr lang="en-GB" dirty="0" smtClean="0"/>
              <a:t> are a mix of on-the-day and </a:t>
            </a:r>
            <a:r>
              <a:rPr lang="en-GB" dirty="0" err="1" smtClean="0"/>
              <a:t>prebookable</a:t>
            </a:r>
            <a:r>
              <a:rPr lang="en-GB" dirty="0" smtClean="0"/>
              <a:t>, both face to face and telephone</a:t>
            </a:r>
            <a:endParaRPr lang="en-GB" dirty="0"/>
          </a:p>
          <a:p>
            <a:pPr lvl="1"/>
            <a:r>
              <a:rPr lang="en-GB" dirty="0" smtClean="0"/>
              <a:t>Minor illness clinicians are on-the-day face to face appointments only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On-call GP for urgent problems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change access?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76354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73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change access?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" y="1447563"/>
            <a:ext cx="50577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03" y="2272937"/>
            <a:ext cx="52197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75" y="3140968"/>
            <a:ext cx="53530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with previous access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Multiple ways to access system creates confusion</a:t>
            </a:r>
          </a:p>
          <a:p>
            <a:r>
              <a:rPr lang="en-GB" sz="2800" dirty="0" smtClean="0"/>
              <a:t>Relies on the </a:t>
            </a:r>
            <a:r>
              <a:rPr lang="en-GB" sz="2800" dirty="0"/>
              <a:t>patient to know whether they need a GP or minor illness </a:t>
            </a:r>
          </a:p>
          <a:p>
            <a:r>
              <a:rPr lang="en-GB" sz="2800" dirty="0" smtClean="0"/>
              <a:t>Finite number of appointments quickly become saturated - ‘Call back at 8am tomorrow</a:t>
            </a:r>
            <a:r>
              <a:rPr lang="en-GB" sz="2800" dirty="0" smtClean="0"/>
              <a:t>’  </a:t>
            </a:r>
          </a:p>
          <a:p>
            <a:r>
              <a:rPr lang="en-GB" sz="2800" dirty="0"/>
              <a:t>Patient and clinician anxiety that cannot get </a:t>
            </a:r>
            <a:r>
              <a:rPr lang="en-GB" sz="2800" dirty="0" smtClean="0"/>
              <a:t>appointment</a:t>
            </a:r>
            <a:endParaRPr lang="en-GB" sz="2800" dirty="0" smtClean="0"/>
          </a:p>
          <a:p>
            <a:r>
              <a:rPr lang="en-GB" sz="2800" dirty="0" smtClean="0"/>
              <a:t>Increasing </a:t>
            </a:r>
            <a:r>
              <a:rPr lang="en-GB" sz="2800" dirty="0"/>
              <a:t>patient frustration </a:t>
            </a:r>
            <a:r>
              <a:rPr lang="en-GB" sz="2800" dirty="0" smtClean="0"/>
              <a:t>and unmet </a:t>
            </a:r>
            <a:r>
              <a:rPr lang="en-GB" sz="2800" dirty="0" smtClean="0"/>
              <a:t>demand</a:t>
            </a:r>
          </a:p>
          <a:p>
            <a:r>
              <a:rPr lang="en-GB" sz="2800" dirty="0" smtClean="0"/>
              <a:t>Increasing </a:t>
            </a:r>
            <a:r>
              <a:rPr lang="en-GB" sz="2800" dirty="0" smtClean="0"/>
              <a:t>Walk In Centre / A&amp;E usage</a:t>
            </a:r>
          </a:p>
        </p:txBody>
      </p:sp>
    </p:spTree>
    <p:extLst>
      <p:ext uri="{BB962C8B-B14F-4D97-AF65-F5344CB8AC3E}">
        <p14:creationId xmlns:p14="http://schemas.microsoft.com/office/powerpoint/2010/main" val="2488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 led access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8567"/>
            <a:ext cx="5482952" cy="4702761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One simple way to access service</a:t>
            </a:r>
          </a:p>
          <a:p>
            <a:pPr algn="just"/>
            <a:r>
              <a:rPr lang="en-GB" sz="2600" dirty="0" smtClean="0"/>
              <a:t>Patients advised to email or call in on the day that they need help, rather than pre-book</a:t>
            </a:r>
          </a:p>
          <a:p>
            <a:pPr algn="just"/>
            <a:r>
              <a:rPr lang="en-GB" sz="2600" dirty="0" smtClean="0"/>
              <a:t>Patients will be triaged by preferred GP or clinician, usually within 1 hour</a:t>
            </a:r>
          </a:p>
          <a:p>
            <a:pPr algn="just"/>
            <a:r>
              <a:rPr lang="en-GB" sz="2600" dirty="0" smtClean="0"/>
              <a:t>If patient needs appointment they will be offered one on the same day </a:t>
            </a:r>
          </a:p>
          <a:p>
            <a:pPr algn="just"/>
            <a:r>
              <a:rPr lang="en-GB" sz="2600" dirty="0" smtClean="0"/>
              <a:t>Surgery is never ‘full’ so no patient turned away</a:t>
            </a:r>
          </a:p>
          <a:p>
            <a:pPr marL="0" indent="0" algn="just">
              <a:buNone/>
            </a:pPr>
            <a:endParaRPr lang="en-GB" sz="2600" dirty="0" smtClean="0"/>
          </a:p>
          <a:p>
            <a:endParaRPr lang="en-GB" dirty="0" smtClean="0"/>
          </a:p>
        </p:txBody>
      </p:sp>
      <p:pic>
        <p:nvPicPr>
          <p:cNvPr id="4" name="Picture 2" descr="C:\Users\thompsonc\AppData\Local\Microsoft\Windows\Temporary Internet Files\Content.IE5\98BEN2UO\IMG_20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0262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824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Central Surgery – Journey to Demand-led Access</vt:lpstr>
      <vt:lpstr>Central Surgery</vt:lpstr>
      <vt:lpstr>Central Surgery</vt:lpstr>
      <vt:lpstr>Central Surgery</vt:lpstr>
      <vt:lpstr>Previous access model</vt:lpstr>
      <vt:lpstr>Why change access?</vt:lpstr>
      <vt:lpstr>Why change access?</vt:lpstr>
      <vt:lpstr>Issues with previous access model</vt:lpstr>
      <vt:lpstr>Demand led access model</vt:lpstr>
      <vt:lpstr>Implementing Demand Led access</vt:lpstr>
      <vt:lpstr>Implementing Demand Led access</vt:lpstr>
      <vt:lpstr>Implementing Demand Led access</vt:lpstr>
      <vt:lpstr>Implementing Demand Led access</vt:lpstr>
      <vt:lpstr>Implementing Demand Led access</vt:lpstr>
      <vt:lpstr>Implementing Demand Led access</vt:lpstr>
      <vt:lpstr>Implementing Demand Led access</vt:lpstr>
      <vt:lpstr>Implementing Demand Led access</vt:lpstr>
      <vt:lpstr>Impact of Demand Led Access</vt:lpstr>
      <vt:lpstr>Impact of Demand Led Access</vt:lpstr>
      <vt:lpstr>Impact of Demand Led Access</vt:lpstr>
      <vt:lpstr>Impact of Demand Led Access</vt:lpstr>
      <vt:lpstr>Impact of Demand Led Access</vt:lpstr>
      <vt:lpstr>Key Learning Points for O&amp;W Acute Access</vt:lpstr>
    </vt:vector>
  </TitlesOfParts>
  <Company>Sussex Downs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Surgery – Journey to Demand-led Access</dc:title>
  <dc:creator>Thompson Christopher</dc:creator>
  <cp:lastModifiedBy>Thompson Christopher</cp:lastModifiedBy>
  <cp:revision>32</cp:revision>
  <dcterms:created xsi:type="dcterms:W3CDTF">2018-04-03T19:36:10Z</dcterms:created>
  <dcterms:modified xsi:type="dcterms:W3CDTF">2018-04-05T09:59:38Z</dcterms:modified>
</cp:coreProperties>
</file>